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sldIdLst>
    <p:sldId id="276" r:id="rId2"/>
    <p:sldId id="285" r:id="rId3"/>
    <p:sldId id="284" r:id="rId4"/>
    <p:sldId id="288" r:id="rId5"/>
    <p:sldId id="289" r:id="rId6"/>
    <p:sldId id="290" r:id="rId7"/>
    <p:sldId id="286" r:id="rId8"/>
    <p:sldId id="287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6" r:id="rId26"/>
    <p:sldId id="265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</p:sldIdLst>
  <p:sldSz cx="14630400" cy="8229600"/>
  <p:notesSz cx="8229600" cy="14630400"/>
  <p:embeddedFontLst>
    <p:embeddedFont>
      <p:font typeface="Barlow Bold" panose="00000800000000000000" pitchFamily="2" charset="0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Montserrat Bold" panose="00000800000000000000" pitchFamily="2" charset="0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37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74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42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76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61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02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38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1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894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15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10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45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71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64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6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57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0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8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1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&amp;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eBPF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 Component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Cilium and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are powerful tools for networking, security, and observability in cloud-native environments.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28506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29268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268873"/>
            <a:ext cx="3818930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Dr Vivek Yoganand PhD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4373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CLI &amp; CNI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81362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 Client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884069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Inspects the state and status of the local agent.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547" y="5181362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640122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CNI Plugin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40122" y="5884069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Invoked by Kubernetes to configure networking for pods.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377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Operator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191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17397" y="354907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Cluster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cluster-wide duties.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5191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239435" y="354907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IPAM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IP Address Management.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1589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17397" y="518892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Kvstore Heartbeat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64511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Updates the kvstore heartbeat key.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5375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Hubble Components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49138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249579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735711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Retrieves eBPF-based visibility from Cilium.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98" y="3491389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4249579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Relay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4735711"/>
            <a:ext cx="23258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Offers cluster-wide visibility.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205" y="3491389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4249579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4735711"/>
            <a:ext cx="23257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Retrieves flow events.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8963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Hubble GUI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827264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Graphical UI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4529971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 graphical service dependency and connectivity map.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eBPF in Cilium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Filtering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38286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Originally for network packet filtering.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0518" y="4208919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955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Extended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442097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Now supports data structures and actions.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55866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Verifier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6072783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program safety.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304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Store Options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Kubernetes CRDs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Default choice for storing data and propagating state.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Key-Value Store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Optionally used for improved scalability.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91038"/>
            <a:ext cx="72456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Command Cheatsheet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628668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Cilium is controlled via an easy command-line interface. This CLI is a single application that takes subcommands. All commands and subcommands have the option `-h` that will provide information about the options and arguments that the subcommand has.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27542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283041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259229"/>
            <a:ext cx="3818930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Dr Vivek Yoganand PhD</a:t>
            </a:r>
            <a:endParaRPr lang="en-US" sz="2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Command Utilities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JSON Output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 commands return a pretty printed list. Use `-o json` for detailed JSON output.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JSONPath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 detailed information using JSONPath. Example: `cilium-dbg endpoint list -o jsonpath='{[*].id}'`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Shell Tab-completion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Cilium CLI provides tab completion for bash or zsh. Run `source &lt;(cilium completion)` to install.</a:t>
            </a:r>
            <a:endParaRPr 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644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Commands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457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30997" y="337572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Check Agent Status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83190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`cilium-dbg status` to check the status of the agent.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3457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753035" y="337572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Detailed Status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83190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a detailed status with `cilium-dbg status --all-controllers --all-health`.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3323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30997" y="536227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 Configuration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81846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the current agent configuration with `cilium-dbg config`.</a:t>
            </a:r>
            <a:endParaRPr lang="en-US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D0CFB-735D-4E98-BEBF-537A99A57A53}"/>
              </a:ext>
            </a:extLst>
          </p:cNvPr>
          <p:cNvSpPr txBox="1"/>
          <p:nvPr/>
        </p:nvSpPr>
        <p:spPr>
          <a:xfrm>
            <a:off x="10509037" y="3601071"/>
            <a:ext cx="66501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0785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Policy Management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84548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 Policy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08980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a Cilium Network Policy using `cilium-dbg policy import my-policy.json`.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98" y="484548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List Policies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7798" y="6089809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a list of all imported policy rules with `cilium-dbg policy get`.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405" y="484548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Remove Policies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08980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all policies using `cilium-dbg policy delete --all`.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838" y="11251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Cilium?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7898" y="36362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07838" y="2057789"/>
            <a:ext cx="1291139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Cilium is a CNI (Container Network Interface) plugin for Kubernetes that uses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provide networking, security, and observability for container workloads. </a:t>
            </a:r>
            <a:r>
              <a:rPr lang="en-US" sz="1700" dirty="0">
                <a:latin typeface="Montserrat" panose="00000500000000000000" pitchFamily="2" charset="0"/>
              </a:rPr>
              <a:t>Leverages </a:t>
            </a:r>
            <a:r>
              <a:rPr lang="en-US" sz="1700" dirty="0" err="1">
                <a:latin typeface="Montserrat" panose="00000500000000000000" pitchFamily="2" charset="0"/>
              </a:rPr>
              <a:t>eBPF</a:t>
            </a:r>
            <a:r>
              <a:rPr lang="en-US" sz="1700" dirty="0">
                <a:latin typeface="Montserrat" panose="00000500000000000000" pitchFamily="2" charset="0"/>
              </a:rPr>
              <a:t> (extended Berkeley Packet Filter) technology to provide high performance, advanced security features, and deep network visibility; well-suited for large, complex clusters with demanding security requirement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D8A975-EF40-42BA-B2E3-55EC44DDA7B5}"/>
              </a:ext>
            </a:extLst>
          </p:cNvPr>
          <p:cNvSpPr/>
          <p:nvPr/>
        </p:nvSpPr>
        <p:spPr>
          <a:xfrm>
            <a:off x="503725" y="4064800"/>
            <a:ext cx="12911392" cy="4708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├── Cilium Agent (runs on each node)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├── Cilium Operator (cluster-wide component)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├── Hubble (observability platform)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└──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programs (loaded into kernel)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74443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332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Monitoring Commands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370892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5874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 Datapath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7359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cilium-dbg datapath notifications with `cilium-dbg monitor`.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Verbose Output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68630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`cilium-dbg monitor -v` for verbose output.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283518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500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Filter Events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986224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 events related to an endpoint with `cilium-dbg monitor --related-to=`.</a:t>
            </a:r>
            <a:endParaRPr lang="en-US" sz="1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01641"/>
            <a:ext cx="64059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Connectivity &amp; Endpoints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39271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Cluster Connectivity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44197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 cluster connectivity with `cilium-health status`.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739271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List Endpoints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441978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a list of all local endpoints using `cilium-dbg endpoint list`.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Endpoint Details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617964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detailed endpoint properties with `cilium-dbg endpoint get `.</a:t>
            </a:r>
            <a:endParaRPr lang="en-US"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4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208" y="3116461"/>
            <a:ext cx="5377934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Loadbalancing &amp; eBPF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303770" y="4095155"/>
            <a:ext cx="22860" cy="3576161"/>
          </a:xfrm>
          <a:prstGeom prst="roundRect">
            <a:avLst>
              <a:gd name="adj" fmla="val 804576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495157" y="4543306"/>
            <a:ext cx="613053" cy="22860"/>
          </a:xfrm>
          <a:prstGeom prst="roundRect">
            <a:avLst>
              <a:gd name="adj" fmla="val 804576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7085350" y="4324945"/>
            <a:ext cx="459700" cy="459700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7153811" y="4353104"/>
            <a:ext cx="322659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3604498" y="4299466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List Services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15208" y="4757976"/>
            <a:ext cx="557819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a list of loadbalancer services with `cilium-dbg service list`.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2190" y="5564981"/>
            <a:ext cx="613053" cy="22860"/>
          </a:xfrm>
          <a:prstGeom prst="roundRect">
            <a:avLst>
              <a:gd name="adj" fmla="val 804576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7085350" y="5346621"/>
            <a:ext cx="459700" cy="459700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153811" y="5374779"/>
            <a:ext cx="322659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8336994" y="5321141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eBPF Tunnel List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8336994" y="5779651"/>
            <a:ext cx="557819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 node tunneling mapping information with `cilium-dbg bpf tunnel list`.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95157" y="6484501"/>
            <a:ext cx="613053" cy="22860"/>
          </a:xfrm>
          <a:prstGeom prst="roundRect">
            <a:avLst>
              <a:gd name="adj" fmla="val 804576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5350" y="6266140"/>
            <a:ext cx="459700" cy="459700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153811" y="6294299"/>
            <a:ext cx="322659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3604498" y="6240661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Connection Tracking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15208" y="6699171"/>
            <a:ext cx="557819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 connection tracking entries with `sudo cilium-dbg bpf ct list global`.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Kubernetes Examples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Kubernetes Policies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38286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Retrieve Kubernetes Network Policies with `kubectl get netpol`.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0518" y="4208919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Policies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Kubernetes Cilium Policies with `kubectl get cnp`.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Endpoints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 all endpoints managed by cilium with `kubectl get cep`.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56612" y="2266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Cilium Commands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Check Cilium status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status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Detailed status with all components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status --all-controllers --all-health --all-redirects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Get current configuration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config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Show version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version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Get debug information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debuginfo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135042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82587" y="2266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Policy Management Commands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Import network policy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policy import my-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policy.json</a:t>
            </a: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all policies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policy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</a:t>
            </a: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t# Delete all policies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policy delete –all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Get policy selectors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policy selectors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3882895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56612" y="2266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Monitoring Commands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Basic monitoring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monitor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Verbose monitoring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monitor -v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Extra verbose with packet dissection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monitor -v -v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Filter by endpoint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monitor --related-to=&lt;id&gt;</a:t>
            </a:r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748484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56612" y="2266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Monitoring Commands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Monitor L7 traffic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monitor -t L7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Monitor dropped packets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monitor --type drop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Show hex payload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monitor -v -v --hex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168337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56612" y="2266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Endpoint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endpoints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endpoint list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Get endpoint details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endpoint get &lt;id&gt;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View endpoint logs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endpoint log &lt;id&gt;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Enable endpoint debugging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endpoint config &lt;id&gt; Debug=true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45148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92278" y="2266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Load Balancing Commands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services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service list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BPF load balancer info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lb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list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Add new load balancer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service update --frontend 127.0.0.1:80 \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--backends 127.0.0.2:90,127.0.0.3:90 \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--id 20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327610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838" y="11251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eBPF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7898" y="29433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 of </a:t>
            </a:r>
            <a:r>
              <a:rPr lang="en-US" sz="220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eBPF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07838" y="2043854"/>
            <a:ext cx="1291139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(extended Berkeley Packet Filter) is a revolutionary technology that allows programs to run in the Linux kernel without changing kernel source code or loading kernel modules. Think of it as a "mini-processor" inside the kernel.</a:t>
            </a:r>
            <a:endParaRPr lang="en-US" sz="17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D8A975-EF40-42BA-B2E3-55EC44DDA7B5}"/>
              </a:ext>
            </a:extLst>
          </p:cNvPr>
          <p:cNvSpPr/>
          <p:nvPr/>
        </p:nvSpPr>
        <p:spPr>
          <a:xfrm>
            <a:off x="607838" y="3405807"/>
            <a:ext cx="12911392" cy="4708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Programmability at kernel level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</a:rPr>
              <a:t>High-Performance Networking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</a:rPr>
              <a:t>Security Monitoring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</a:rPr>
              <a:t>Observability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</a:rPr>
              <a:t>Safe Execution through verification 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</a:rPr>
              <a:t> 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57736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0" y="2219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eBPF</a:t>
            </a: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Commands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all the config parameter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– cilium-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dbg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config list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Endpoint list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endpoint list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the available LB list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lb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list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Node ID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nodeid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list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sha list</a:t>
            </a:r>
            <a:endParaRPr lang="en-US" sz="1700" dirty="0"/>
          </a:p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3893053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56527" y="2219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Health and Connectivity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Check cluster connectivity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cilium-health status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Check node status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node list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Monitor cluster health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status --all-health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548460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58816" y="2219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Hubble Commands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Enable Hubble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hubble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enable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Check Hubble status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hubble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status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Hubble metrics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hubble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metrics list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347104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83849" y="2219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Service Mesh Commands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Check service mesh status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service list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View proxy status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status | grep Proxy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List service redirects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proxy list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1928617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58411" y="2219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Troubleshooting Commands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Get debug information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debuginfo</a:t>
            </a: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Check policy traces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policy trace --src-k8s-pod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namespace:pod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--dst-k8s-pod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namespace:pod</a:t>
            </a: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View metrics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metrics list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1520762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DaemonSet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in the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kube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-system namespace.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13459" y="2219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JSON Output Options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741"/>
            <a:ext cx="12078015" cy="572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Get JSON output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endpoint list -o json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Use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JSONPath</a:t>
            </a: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kubectl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-n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-system exec ds/cilium -- cilium endpoint list -o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jsonpath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='{[*].id}'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endParaRPr lang="en-US" sz="2550" dirty="0"/>
          </a:p>
        </p:txBody>
      </p:sp>
    </p:spTree>
    <p:extLst>
      <p:ext uri="{BB962C8B-B14F-4D97-AF65-F5344CB8AC3E}">
        <p14:creationId xmlns:p14="http://schemas.microsoft.com/office/powerpoint/2010/main" val="308896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838" y="11251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Is Cilium act as Service Mesh?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7838" y="29961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Service Mesh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07838" y="2057789"/>
            <a:ext cx="1291139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Yes, Cilium can act as a service mesh and provides similar capabilities to traditional service mesh solutions like Istio, but with some unique advantages due to its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-based architecture. Let me explain how Cilium Service Mesh works</a:t>
            </a:r>
            <a:endParaRPr lang="en-US" sz="1700" dirty="0">
              <a:latin typeface="Montserrat" panose="00000500000000000000" pitchFamily="2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D8A975-EF40-42BA-B2E3-55EC44DDA7B5}"/>
              </a:ext>
            </a:extLst>
          </p:cNvPr>
          <p:cNvSpPr/>
          <p:nvPr/>
        </p:nvSpPr>
        <p:spPr>
          <a:xfrm>
            <a:off x="607838" y="3752283"/>
            <a:ext cx="12911392" cy="4708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Traditional Service Mesh Implementation</a:t>
            </a:r>
            <a:r>
              <a:rPr lang="en-US" sz="1600" dirty="0">
                <a:latin typeface="Montserrat" panose="00000500000000000000" pitchFamily="2" charset="0"/>
              </a:rPr>
              <a:t>:</a:t>
            </a:r>
            <a:endParaRPr lang="fr-FR" sz="1700" dirty="0">
              <a:solidFill>
                <a:srgbClr val="272525"/>
              </a:solidFill>
              <a:latin typeface="Montserrat" panose="00000500000000000000" pitchFamily="2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fr-FR" sz="1700" dirty="0">
              <a:solidFill>
                <a:srgbClr val="272525"/>
              </a:solidFill>
              <a:latin typeface="Montserrat" panose="00000500000000000000" pitchFamily="2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fr-FR" sz="1700" dirty="0">
                <a:solidFill>
                  <a:srgbClr val="272525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    Application </a:t>
            </a:r>
            <a:r>
              <a:rPr lang="fr-FR" sz="1700" dirty="0" err="1">
                <a:solidFill>
                  <a:srgbClr val="272525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Pod</a:t>
            </a:r>
            <a:r>
              <a:rPr lang="fr-FR" sz="1700" dirty="0">
                <a:solidFill>
                  <a:srgbClr val="272525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 --&gt; </a:t>
            </a:r>
            <a:r>
              <a:rPr lang="fr-FR" sz="1700" dirty="0" err="1">
                <a:solidFill>
                  <a:srgbClr val="272525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Envoy</a:t>
            </a:r>
            <a:r>
              <a:rPr lang="fr-FR" sz="1700" dirty="0">
                <a:solidFill>
                  <a:srgbClr val="272525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 Sidecar --&gt; Network --&gt; </a:t>
            </a:r>
            <a:r>
              <a:rPr lang="fr-FR" sz="1700" dirty="0" err="1">
                <a:solidFill>
                  <a:srgbClr val="272525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Envoy</a:t>
            </a:r>
            <a:r>
              <a:rPr lang="fr-FR" sz="1700" dirty="0">
                <a:solidFill>
                  <a:srgbClr val="272525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 Sidecar --&gt; Application </a:t>
            </a:r>
            <a:r>
              <a:rPr lang="fr-FR" sz="1700" dirty="0" err="1">
                <a:solidFill>
                  <a:srgbClr val="272525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Pod</a:t>
            </a:r>
            <a:endParaRPr lang="fr-FR" sz="1700" dirty="0">
              <a:solidFill>
                <a:srgbClr val="272525"/>
              </a:solidFill>
              <a:latin typeface="Montserrat" panose="00000500000000000000" pitchFamily="2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fr-FR" sz="1700" dirty="0">
              <a:solidFill>
                <a:srgbClr val="272525"/>
              </a:solidFill>
              <a:latin typeface="Montserrat" panose="00000500000000000000" pitchFamily="2" charset="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Cilium Service Mesh Implementation</a:t>
            </a:r>
            <a:r>
              <a:rPr lang="en-US" sz="1600" dirty="0">
                <a:latin typeface="Montserrat" panose="00000500000000000000" pitchFamily="2" charset="0"/>
              </a:rPr>
              <a:t>:</a:t>
            </a:r>
            <a:endParaRPr lang="fr-FR" sz="1700" dirty="0">
              <a:solidFill>
                <a:srgbClr val="272525"/>
              </a:solidFill>
              <a:latin typeface="Montserrat" panose="00000500000000000000" pitchFamily="2" charset="0"/>
            </a:endParaRPr>
          </a:p>
          <a:p>
            <a:pPr marL="0" indent="0">
              <a:lnSpc>
                <a:spcPts val="2700"/>
              </a:lnSpc>
              <a:buNone/>
            </a:pPr>
            <a:endParaRPr lang="fr-FR" sz="1700" dirty="0">
              <a:solidFill>
                <a:srgbClr val="272525"/>
              </a:solidFill>
              <a:latin typeface="Montserrat" panose="00000500000000000000" pitchFamily="2" charset="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Montserrat" panose="00000500000000000000" pitchFamily="2" charset="0"/>
              </a:rPr>
              <a:t>   Application Pod --&gt; </a:t>
            </a:r>
            <a:r>
              <a:rPr lang="en-US" sz="1700" dirty="0" err="1">
                <a:latin typeface="Montserrat" panose="00000500000000000000" pitchFamily="2" charset="0"/>
              </a:rPr>
              <a:t>eBPF</a:t>
            </a:r>
            <a:r>
              <a:rPr lang="en-US" sz="1700" dirty="0">
                <a:latin typeface="Montserrat" panose="00000500000000000000" pitchFamily="2" charset="0"/>
              </a:rPr>
              <a:t> --&gt; Network --&gt; </a:t>
            </a:r>
            <a:r>
              <a:rPr lang="en-US" sz="1700" dirty="0" err="1">
                <a:latin typeface="Montserrat" panose="00000500000000000000" pitchFamily="2" charset="0"/>
              </a:rPr>
              <a:t>eBPF</a:t>
            </a:r>
            <a:r>
              <a:rPr lang="en-US" sz="1700" dirty="0">
                <a:latin typeface="Montserrat" panose="00000500000000000000" pitchFamily="2" charset="0"/>
              </a:rPr>
              <a:t> --&gt; Application Pod</a:t>
            </a:r>
          </a:p>
        </p:txBody>
      </p:sp>
    </p:spTree>
    <p:extLst>
      <p:ext uri="{BB962C8B-B14F-4D97-AF65-F5344CB8AC3E}">
        <p14:creationId xmlns:p14="http://schemas.microsoft.com/office/powerpoint/2010/main" val="232755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778" y="4010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Service Mesh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7838" y="1144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Service Mesh Features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D8A975-EF40-42BA-B2E3-55EC44DDA7B5}"/>
              </a:ext>
            </a:extLst>
          </p:cNvPr>
          <p:cNvSpPr/>
          <p:nvPr/>
        </p:nvSpPr>
        <p:spPr>
          <a:xfrm>
            <a:off x="607838" y="1642190"/>
            <a:ext cx="12911392" cy="4708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┌─────────────────────────────────────┐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Control Plane      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├─────────────────────────────────────┤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Service Discovery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Configuration Management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Certificate Management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Policy Control   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└─────────────────────────────────────┘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            ▲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            ▼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┌─────────────────────────────────────┐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Data Plane         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├─────────────────────────────────────┤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Proxy Sidecars (e.g., Envoy)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Traffic Management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Load Balancing   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Security         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└─────────────────────────────────────┘</a:t>
            </a:r>
            <a:endParaRPr lang="en-US" sz="17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5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778" y="4010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Service Mesh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7838" y="1144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Service Mesh Features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D8A975-EF40-42BA-B2E3-55EC44DDA7B5}"/>
              </a:ext>
            </a:extLst>
          </p:cNvPr>
          <p:cNvSpPr/>
          <p:nvPr/>
        </p:nvSpPr>
        <p:spPr>
          <a:xfrm>
            <a:off x="607838" y="1642190"/>
            <a:ext cx="12911392" cy="4708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┌─────────────────────────────────────┐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Cilium Control Plane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├─────────────────────────────────────┤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Cilium Operator  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Kubernetes Integration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Policy Management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Service Discovery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└─────────────────────────────────────┘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            ▲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            ▼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┌─────────────────────────────────────┐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</a:t>
            </a:r>
            <a:r>
              <a:rPr lang="en-US" sz="1600" b="1" dirty="0" err="1">
                <a:effectLst/>
                <a:latin typeface="Montserrat" panose="00000500000000000000" pitchFamily="2" charset="0"/>
              </a:rPr>
              <a:t>eBPF</a:t>
            </a:r>
            <a:r>
              <a:rPr lang="en-US" sz="1600" b="1" dirty="0">
                <a:effectLst/>
                <a:latin typeface="Montserrat" panose="00000500000000000000" pitchFamily="2" charset="0"/>
              </a:rPr>
              <a:t> Data Plane      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├─────────────────────────────────────┤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Direct Kernel Integration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No Sidecars Needed  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High-Performance Networking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│ - Security Enforcement             │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00" b="1" dirty="0">
                <a:effectLst/>
                <a:latin typeface="Montserrat" panose="00000500000000000000" pitchFamily="2" charset="0"/>
              </a:rPr>
              <a:t>└─────────────────────────────────────┘</a:t>
            </a:r>
            <a:endParaRPr lang="en-US" sz="17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28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838" y="11251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Cilium Works with Kubernetes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7898" y="21139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Network Connectivity: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D8A975-EF40-42BA-B2E3-55EC44DDA7B5}"/>
              </a:ext>
            </a:extLst>
          </p:cNvPr>
          <p:cNvSpPr/>
          <p:nvPr/>
        </p:nvSpPr>
        <p:spPr>
          <a:xfrm>
            <a:off x="607898" y="2760762"/>
            <a:ext cx="12911392" cy="53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Pod A →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hooks → Kernel networking →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hooks → Pod B</a:t>
            </a:r>
            <a:endParaRPr lang="en-US" sz="17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E05A7CB-E31F-44D9-BDB8-4176AF587608}"/>
              </a:ext>
            </a:extLst>
          </p:cNvPr>
          <p:cNvSpPr/>
          <p:nvPr/>
        </p:nvSpPr>
        <p:spPr>
          <a:xfrm>
            <a:off x="607838" y="32987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Network Connectivity: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00EAEA8-3BE0-467F-A0A8-E39CFA627794}"/>
              </a:ext>
            </a:extLst>
          </p:cNvPr>
          <p:cNvSpPr/>
          <p:nvPr/>
        </p:nvSpPr>
        <p:spPr>
          <a:xfrm>
            <a:off x="607898" y="3836808"/>
            <a:ext cx="12911392" cy="53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 →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program → Policy check → Allow/Deny → Destination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1814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838" y="11251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Network Flow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7898" y="21139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Ingress Path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D8A975-EF40-42BA-B2E3-55EC44DDA7B5}"/>
              </a:ext>
            </a:extLst>
          </p:cNvPr>
          <p:cNvSpPr/>
          <p:nvPr/>
        </p:nvSpPr>
        <p:spPr>
          <a:xfrm>
            <a:off x="607898" y="2760762"/>
            <a:ext cx="12911392" cy="53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Packet arrives at network interface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XDP/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program processes packet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Routing decision made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Network policies applied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 Packet delivered to pod</a:t>
            </a:r>
            <a:endParaRPr lang="en-US" sz="17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E05A7CB-E31F-44D9-BDB8-4176AF587608}"/>
              </a:ext>
            </a:extLst>
          </p:cNvPr>
          <p:cNvSpPr/>
          <p:nvPr/>
        </p:nvSpPr>
        <p:spPr>
          <a:xfrm>
            <a:off x="7402178" y="20446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Egress Path: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00EAEA8-3BE0-467F-A0A8-E39CFA627794}"/>
              </a:ext>
            </a:extLst>
          </p:cNvPr>
          <p:cNvSpPr/>
          <p:nvPr/>
        </p:nvSpPr>
        <p:spPr>
          <a:xfrm>
            <a:off x="7315200" y="2692056"/>
            <a:ext cx="12911392" cy="53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Pod sends packet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eBPF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program intercepts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Policy verification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Network translation (if needed)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 Packet forwarded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007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Cilium Agent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 Agent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Runs on each node. Accepts configurations via Kubernetes or APIs.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Manages eBPF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eBPF programs for network access control.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1962</Words>
  <Application>Microsoft Office PowerPoint</Application>
  <PresentationFormat>Custom</PresentationFormat>
  <Paragraphs>377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Montserrat Bold</vt:lpstr>
      <vt:lpstr>Barlow Bold</vt:lpstr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VASANTH - VK</cp:lastModifiedBy>
  <cp:revision>12</cp:revision>
  <dcterms:created xsi:type="dcterms:W3CDTF">2025-03-09T04:54:39Z</dcterms:created>
  <dcterms:modified xsi:type="dcterms:W3CDTF">2025-03-11T08:13:41Z</dcterms:modified>
</cp:coreProperties>
</file>